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57" r:id="rId5"/>
    <p:sldId id="305" r:id="rId6"/>
    <p:sldId id="277" r:id="rId7"/>
    <p:sldId id="287" r:id="rId8"/>
    <p:sldId id="262" r:id="rId9"/>
    <p:sldId id="289" r:id="rId10"/>
    <p:sldId id="263" r:id="rId11"/>
    <p:sldId id="302" r:id="rId12"/>
    <p:sldId id="279" r:id="rId13"/>
    <p:sldId id="267" r:id="rId14"/>
    <p:sldId id="292" r:id="rId15"/>
    <p:sldId id="269" r:id="rId16"/>
    <p:sldId id="298" r:id="rId17"/>
    <p:sldId id="278" r:id="rId18"/>
    <p:sldId id="288" r:id="rId19"/>
    <p:sldId id="296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62" autoAdjust="0"/>
  </p:normalViewPr>
  <p:slideViewPr>
    <p:cSldViewPr>
      <p:cViewPr varScale="1">
        <p:scale>
          <a:sx n="40" d="100"/>
          <a:sy n="40" d="100"/>
        </p:scale>
        <p:origin x="29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 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25</c:v>
                </c:pt>
                <c:pt idx="2">
                  <c:v>8</c:v>
                </c:pt>
                <c:pt idx="3">
                  <c:v>5</c:v>
                </c:pt>
                <c:pt idx="4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 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52</c:v>
                </c:pt>
                <c:pt idx="2">
                  <c:v>4</c:v>
                </c:pt>
                <c:pt idx="3">
                  <c:v>4</c:v>
                </c:pt>
                <c:pt idx="4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7506320"/>
        <c:axId val="177506880"/>
        <c:axId val="0"/>
      </c:bar3DChart>
      <c:catAx>
        <c:axId val="17750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506880"/>
        <c:crosses val="autoZero"/>
        <c:auto val="1"/>
        <c:lblAlgn val="ctr"/>
        <c:lblOffset val="100"/>
        <c:noMultiLvlLbl val="0"/>
      </c:catAx>
      <c:valAx>
        <c:axId val="17750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506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1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7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6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4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0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2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3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E889-A5C4-4EB8-847E-08FA0924944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E460-2236-4180-A63F-CAAFA12F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selkikuz.0fees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microsoft.com/office/2007/relationships/hdphoto" Target="../media/hdphoto9.wdp"/><Relationship Id="rId2" Type="http://schemas.openxmlformats.org/officeDocument/2006/relationships/image" Target="../media/image2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5" Type="http://schemas.openxmlformats.org/officeDocument/2006/relationships/image" Target="../media/image39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6.jpeg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12.wdp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029.radikal.ru/0712/1e/f9e8a87c663c.jpg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microsoft.com/office/2007/relationships/hdphoto" Target="../media/hdphoto4.wdp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555\Desktop\ФОТКИ\IMG_643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5475"/>
            <a:ext cx="8696591" cy="634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9596" y="196371"/>
            <a:ext cx="8688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Муниципальное бюджетное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 общеобразовательное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учреждение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средняя общеобразовательная школа </a:t>
            </a:r>
            <a:endParaRPr lang="ru-RU" b="1" dirty="0" smtClean="0">
              <a:solidFill>
                <a:srgbClr val="0070C0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имени Героя Советского Союза Ивана Фёдоровича Кузьмичёва </a:t>
            </a:r>
          </a:p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с.Посёлки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 Кузнецкого района Пензенской области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0693" y="5171896"/>
            <a:ext cx="5166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1865630" algn="l"/>
                <a:tab pos="3148330" algn="l"/>
                <a:tab pos="4748530" algn="l"/>
              </a:tabLst>
            </a:pP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442501, Россия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,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1865630" algn="l"/>
                <a:tab pos="3148330" algn="l"/>
                <a:tab pos="4748530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Пензенская область,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Кузнецкий район,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село 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Посёлки, </a:t>
            </a:r>
            <a:r>
              <a:rPr lang="ru-RU" sz="1400" b="1" dirty="0" err="1">
                <a:solidFill>
                  <a:srgbClr val="FFFF00"/>
                </a:solidFill>
                <a:latin typeface="Cambria" pitchFamily="18" charset="0"/>
              </a:rPr>
              <a:t>ул.Ново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-Зелёная, 9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.</a:t>
            </a:r>
            <a:r>
              <a:rPr lang="ru-RU" sz="1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ru-RU" sz="14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1400" dirty="0" smtClean="0">
                <a:solidFill>
                  <a:srgbClr val="FFFF00"/>
                </a:solidFill>
                <a:latin typeface="Cambria" pitchFamily="18" charset="0"/>
              </a:rPr>
              <a:t> Телефон:  </a:t>
            </a:r>
            <a:r>
              <a:rPr lang="ru-RU" sz="1400" b="1" i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1400" b="1" i="1" dirty="0">
                <a:solidFill>
                  <a:srgbClr val="FFFF00"/>
                </a:solidFill>
                <a:latin typeface="Cambria" pitchFamily="18" charset="0"/>
              </a:rPr>
              <a:t>8 </a:t>
            </a:r>
            <a:r>
              <a:rPr lang="ru-RU" sz="1400" b="1" i="1" dirty="0" smtClean="0">
                <a:solidFill>
                  <a:srgbClr val="FFFF00"/>
                </a:solidFill>
                <a:latin typeface="Cambria" pitchFamily="18" charset="0"/>
              </a:rPr>
              <a:t>(8 </a:t>
            </a:r>
            <a:r>
              <a:rPr lang="ru-RU" sz="1400" b="1" i="1" dirty="0">
                <a:solidFill>
                  <a:srgbClr val="FFFF00"/>
                </a:solidFill>
                <a:latin typeface="Cambria" pitchFamily="18" charset="0"/>
              </a:rPr>
              <a:t>4157) </a:t>
            </a:r>
            <a:r>
              <a:rPr lang="ru-RU" sz="1400" b="1" i="1" dirty="0" smtClean="0">
                <a:solidFill>
                  <a:srgbClr val="FFFF00"/>
                </a:solidFill>
                <a:latin typeface="Cambria" pitchFamily="18" charset="0"/>
              </a:rPr>
              <a:t>59-2-19</a:t>
            </a:r>
            <a:endParaRPr lang="ru-RU" sz="1400" dirty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14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ambria" pitchFamily="18" charset="0"/>
              </a:rPr>
              <a:t>E</a:t>
            </a:r>
            <a:r>
              <a:rPr lang="ru-RU" sz="1400" dirty="0">
                <a:solidFill>
                  <a:srgbClr val="FFFF00"/>
                </a:solidFill>
                <a:latin typeface="Cambria" pitchFamily="18" charset="0"/>
              </a:rPr>
              <a:t>-</a:t>
            </a:r>
            <a:r>
              <a:rPr lang="en-US" sz="1400" dirty="0">
                <a:solidFill>
                  <a:srgbClr val="FFFF00"/>
                </a:solidFill>
                <a:latin typeface="Cambria" pitchFamily="18" charset="0"/>
              </a:rPr>
              <a:t>mail</a:t>
            </a:r>
            <a:r>
              <a:rPr lang="ru-RU" sz="1400" dirty="0">
                <a:solidFill>
                  <a:srgbClr val="FFFF00"/>
                </a:solidFill>
                <a:latin typeface="Cambria" pitchFamily="18" charset="0"/>
              </a:rPr>
              <a:t>:  </a:t>
            </a:r>
            <a:r>
              <a:rPr lang="ru-RU" sz="1400" b="1" i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1400" b="1" i="1" dirty="0" err="1">
                <a:solidFill>
                  <a:srgbClr val="FFFF00"/>
                </a:solidFill>
                <a:latin typeface="Cambria" pitchFamily="18" charset="0"/>
              </a:rPr>
              <a:t>vorgena</a:t>
            </a:r>
            <a:r>
              <a:rPr lang="ru-RU" sz="1400" b="1" i="1" dirty="0">
                <a:solidFill>
                  <a:srgbClr val="FFFF00"/>
                </a:solidFill>
                <a:latin typeface="Cambria" pitchFamily="18" charset="0"/>
              </a:rPr>
              <a:t>@ </a:t>
            </a:r>
            <a:r>
              <a:rPr lang="en-US" sz="1400" b="1" i="1" dirty="0" smtClean="0">
                <a:solidFill>
                  <a:srgbClr val="FFFF00"/>
                </a:solidFill>
                <a:latin typeface="Cambria" pitchFamily="18" charset="0"/>
              </a:rPr>
              <a:t>y</a:t>
            </a:r>
            <a:r>
              <a:rPr lang="ru-RU" sz="1400" b="1" i="1" dirty="0" smtClean="0">
                <a:solidFill>
                  <a:srgbClr val="FFFF00"/>
                </a:solidFill>
                <a:latin typeface="Cambria" pitchFamily="18" charset="0"/>
              </a:rPr>
              <a:t>а</a:t>
            </a:r>
            <a:r>
              <a:rPr lang="en-US" sz="1400" b="1" i="1" dirty="0" err="1" smtClean="0">
                <a:solidFill>
                  <a:srgbClr val="FFFF00"/>
                </a:solidFill>
                <a:latin typeface="Cambria" pitchFamily="18" charset="0"/>
              </a:rPr>
              <a:t>ndex</a:t>
            </a:r>
            <a:r>
              <a:rPr lang="ru-RU" sz="1400" b="1" i="1" dirty="0">
                <a:solidFill>
                  <a:srgbClr val="FFFF00"/>
                </a:solidFill>
                <a:latin typeface="Cambria" pitchFamily="18" charset="0"/>
              </a:rPr>
              <a:t>.</a:t>
            </a:r>
            <a:r>
              <a:rPr lang="en-US" sz="1400" b="1" i="1" dirty="0" err="1">
                <a:solidFill>
                  <a:srgbClr val="FFFF00"/>
                </a:solidFill>
                <a:latin typeface="Cambria" pitchFamily="18" charset="0"/>
              </a:rPr>
              <a:t>ru</a:t>
            </a:r>
            <a:r>
              <a:rPr lang="ru-RU" sz="1400" b="1" i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ru-RU" sz="1400" b="1" i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Сайт:   </a:t>
            </a:r>
            <a:r>
              <a:rPr lang="en-US" sz="1400" dirty="0"/>
              <a:t> </a:t>
            </a:r>
            <a:r>
              <a:rPr lang="en-US" sz="1400" dirty="0">
                <a:solidFill>
                  <a:srgbClr val="FFFF00"/>
                </a:solidFill>
                <a:hlinkClick r:id="rId3"/>
              </a:rPr>
              <a:t>poselki.elitno.net</a:t>
            </a:r>
            <a:endParaRPr lang="ru-RU" sz="1400" b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2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 время существования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музея   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побывали: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77483"/>
          </a:xfrm>
        </p:spPr>
        <p:txBody>
          <a:bodyPr>
            <a:noAutofit/>
          </a:bodyPr>
          <a:lstStyle/>
          <a:p>
            <a:pPr lvl="0"/>
            <a:r>
              <a:rPr lang="ru-RU" sz="1400" b="1" i="1" dirty="0" smtClean="0">
                <a:latin typeface="Constantia" pitchFamily="18" charset="0"/>
                <a:cs typeface="Times New Roman" pitchFamily="18" charset="0"/>
              </a:rPr>
              <a:t>председатель 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правительства Пензенской области Кривов Ю.И.,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руководящие работники района, 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работники обкома профсоюзов Беспалова Л.С и 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Гетманова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 Н.Н.,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члены районного Совета ветеранов.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председатели первичных ветеранских организаций,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представители землячества и  общественности 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г.Кузнецка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, 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члены городского краеведческого объединения «В потоке времени»,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ветераны-участники ликвидации аварии на Чернобыльской АЭС,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ветераны воины-интернационалисты,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педагоги областной станции юных туристов, 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подполковник запаса Самарин С.В,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член Союза писателей РФ, член Союза журналистов РФ  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Штурмин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 Г.В.,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 художник, заслуженный работник культуры РСФСР, Почётный гражданин  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г.Кузнецка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А.А.Алфёров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, 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член Землячества Кузнецкого района, кандидат педагогических наук, доцент 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Е.М.Персанова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, 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родители  воина-интернационалиста Катюшина С., в честь которого на здании школы установлена мемориальная доска,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члены спортивного клуба историко-филологического факультета ПГУ,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доцент, кандидат с/х наук ПСХА Власова Т.А., выпускница школы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представители Института 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народосбережения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члены молодёжного отряда «Новатор»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студенты ПГПУ, выпускники школы разных лет, родители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ветераны педагогического труда</a:t>
            </a:r>
            <a:endParaRPr lang="ru-RU" sz="1400" b="1" dirty="0">
              <a:latin typeface="Constantia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д</a:t>
            </a:r>
            <a:r>
              <a:rPr lang="ru-RU" sz="1400" b="1" i="1" dirty="0" smtClean="0">
                <a:latin typeface="Constantia" pitchFamily="18" charset="0"/>
                <a:cs typeface="Times New Roman" pitchFamily="18" charset="0"/>
              </a:rPr>
              <a:t>ля 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участников семинара учителей иностранного языка экскурсию проводили на французском языке</a:t>
            </a:r>
            <a:r>
              <a:rPr lang="ru-RU" sz="1400" b="1" i="1" dirty="0">
                <a:latin typeface="Constantia" pitchFamily="18" charset="0"/>
              </a:rPr>
              <a:t>.</a:t>
            </a:r>
            <a:endParaRPr lang="ru-RU" sz="1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5" y="-54455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717" y="3012039"/>
            <a:ext cx="6700165" cy="6329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Отзывы посетителей о музее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1026" name="Picture 2" descr="I:\Сканировать3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48" y="79356"/>
            <a:ext cx="2129668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Сканировать30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59" y="62404"/>
            <a:ext cx="2013299" cy="3002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Сканировать300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449" y="92534"/>
            <a:ext cx="2093855" cy="296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Сканировать30005.JPG"/>
          <p:cNvPicPr>
            <a:picLocks noChangeAspect="1" noChangeArrowheads="1"/>
          </p:cNvPicPr>
          <p:nvPr/>
        </p:nvPicPr>
        <p:blipFill>
          <a:blip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620" y="62404"/>
            <a:ext cx="2104526" cy="2976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Сканировать3000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99" y="3751676"/>
            <a:ext cx="2121239" cy="2972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Сканировать3000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59" y="3751676"/>
            <a:ext cx="2013300" cy="2972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Сканировать3000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186" y="3726859"/>
            <a:ext cx="2119316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Сканировать30009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327" y="3731371"/>
            <a:ext cx="2116126" cy="2992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</a:t>
            </a:r>
            <a:r>
              <a:rPr lang="ru-RU" sz="3100" b="1" dirty="0">
                <a:latin typeface="Constantia" pitchFamily="18" charset="0"/>
              </a:rPr>
              <a:t>роведение </a:t>
            </a:r>
            <a:r>
              <a:rPr lang="ru-RU" sz="3100" b="1" dirty="0" smtClean="0">
                <a:latin typeface="Constantia" pitchFamily="18" charset="0"/>
              </a:rPr>
              <a:t>уроков, классных часов, Уроков мужества </a:t>
            </a:r>
            <a:r>
              <a:rPr lang="ru-RU" sz="3100" b="1" dirty="0">
                <a:latin typeface="Constantia" pitchFamily="18" charset="0"/>
              </a:rPr>
              <a:t>на материале экспозиций </a:t>
            </a:r>
            <a:r>
              <a:rPr lang="ru-RU" sz="3100" b="1" dirty="0" smtClean="0">
                <a:latin typeface="Constantia" pitchFamily="18" charset="0"/>
              </a:rPr>
              <a:t>                                   по </a:t>
            </a:r>
            <a:r>
              <a:rPr lang="ru-RU" sz="3100" b="1" dirty="0">
                <a:latin typeface="Constantia" pitchFamily="18" charset="0"/>
              </a:rPr>
              <a:t>историко-патриотической тематике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45286"/>
              </p:ext>
            </p:extLst>
          </p:nvPr>
        </p:nvGraphicFramePr>
        <p:xfrm>
          <a:off x="251519" y="1566452"/>
          <a:ext cx="8712969" cy="4023360"/>
        </p:xfrm>
        <a:graphic>
          <a:graphicData uri="http://schemas.openxmlformats.org/drawingml/2006/table">
            <a:tbl>
              <a:tblPr firstRow="1" bandRow="1"/>
              <a:tblGrid>
                <a:gridCol w="2904323"/>
                <a:gridCol w="2904323"/>
                <a:gridCol w="290432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Уроки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nstantia" pitchFamily="18" charset="0"/>
                        </a:rPr>
                        <a:t>Классные часы</a:t>
                      </a:r>
                    </a:p>
                    <a:p>
                      <a:pPr algn="ctr"/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nstantia" pitchFamily="18" charset="0"/>
                        </a:rPr>
                        <a:t>Уроки мужества</a:t>
                      </a:r>
                    </a:p>
                    <a:p>
                      <a:pPr algn="ctr"/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6933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1.Обществознание</a:t>
                      </a:r>
                    </a:p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Технология</a:t>
                      </a:r>
                    </a:p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2.История</a:t>
                      </a:r>
                    </a:p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3.История Пензенского</a:t>
                      </a:r>
                      <a:r>
                        <a:rPr lang="ru-RU" b="1" baseline="0" dirty="0" smtClean="0">
                          <a:latin typeface="Constantia" pitchFamily="18" charset="0"/>
                        </a:rPr>
                        <a:t> края</a:t>
                      </a:r>
                    </a:p>
                    <a:p>
                      <a:r>
                        <a:rPr lang="ru-RU" b="1" baseline="0" dirty="0" smtClean="0">
                          <a:latin typeface="Constantia" pitchFamily="18" charset="0"/>
                        </a:rPr>
                        <a:t>4.Семьеведение</a:t>
                      </a:r>
                    </a:p>
                    <a:p>
                      <a:r>
                        <a:rPr lang="ru-RU" b="1" baseline="0" dirty="0" smtClean="0">
                          <a:latin typeface="Constantia" pitchFamily="18" charset="0"/>
                        </a:rPr>
                        <a:t>5.Изобразительное искусство</a:t>
                      </a:r>
                    </a:p>
                    <a:p>
                      <a:r>
                        <a:rPr lang="ru-RU" b="1" baseline="0" dirty="0" smtClean="0">
                          <a:latin typeface="Constantia" pitchFamily="18" charset="0"/>
                        </a:rPr>
                        <a:t>6.Межпредметные уроки: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baseline="0" dirty="0" err="1" smtClean="0">
                          <a:latin typeface="Constantia" pitchFamily="18" charset="0"/>
                        </a:rPr>
                        <a:t>история+ИЗО</a:t>
                      </a:r>
                      <a:endParaRPr lang="ru-RU" sz="1600" b="1" baseline="0" dirty="0" smtClean="0">
                        <a:latin typeface="Constantia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baseline="0" dirty="0" err="1" smtClean="0">
                          <a:latin typeface="Constantia" pitchFamily="18" charset="0"/>
                        </a:rPr>
                        <a:t>история+литература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1.Афганистан – боль моя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2. Афганистан. Опалённые войной.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3. Это надо живым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4. Дети войны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1.Они сражались за Родину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nstantia" pitchFamily="18" charset="0"/>
                        </a:rPr>
                        <a:t>2.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 Воздушный ас – Кузьмичёв И.Ф.</a:t>
                      </a:r>
                      <a:endParaRPr lang="ru-RU" b="1" dirty="0" smtClean="0">
                        <a:latin typeface="Constantia" pitchFamily="18" charset="0"/>
                      </a:endParaRPr>
                    </a:p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3.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 Посельчане – герои Великой Отечественной войны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b="1" dirty="0" smtClean="0">
                          <a:latin typeface="Constantia" pitchFamily="18" charset="0"/>
                        </a:rPr>
                        <a:t>Герой Соц. труда  </a:t>
                      </a:r>
                      <a:r>
                        <a:rPr lang="ru-RU" b="1" dirty="0" err="1" smtClean="0">
                          <a:latin typeface="Constantia" pitchFamily="18" charset="0"/>
                        </a:rPr>
                        <a:t>Цирулёв</a:t>
                      </a:r>
                      <a:r>
                        <a:rPr lang="ru-RU" b="1" dirty="0" smtClean="0">
                          <a:latin typeface="Constantia" pitchFamily="18" charset="0"/>
                        </a:rPr>
                        <a:t> В.П. – участник Великой Отечественной войны</a:t>
                      </a:r>
                    </a:p>
                    <a:p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Школа\Конкурс МУЗЕЙ\ФОТКИ\Фото-0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384376" cy="2989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onstantia" pitchFamily="18" charset="0"/>
              </a:rPr>
              <a:t>Организация </a:t>
            </a:r>
            <a:r>
              <a:rPr lang="ru-RU" sz="2400" b="1" dirty="0">
                <a:latin typeface="Constantia" pitchFamily="18" charset="0"/>
              </a:rPr>
              <a:t>встреч с земляками-ветеранами войны и труда, участниками локальных конфликтов 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55503"/>
              </p:ext>
            </p:extLst>
          </p:nvPr>
        </p:nvGraphicFramePr>
        <p:xfrm>
          <a:off x="0" y="1268760"/>
          <a:ext cx="9144000" cy="5339164"/>
        </p:xfrm>
        <a:graphic>
          <a:graphicData uri="http://schemas.openxmlformats.org/drawingml/2006/table">
            <a:tbl>
              <a:tblPr firstRow="1" firstCol="1" bandRow="1"/>
              <a:tblGrid>
                <a:gridCol w="4571583"/>
                <a:gridCol w="4572417"/>
              </a:tblGrid>
              <a:tr h="229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2013-2014 учебный год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2014-2015 учебный год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 anchor="ctr"/>
                </a:tc>
              </a:tr>
              <a:tr h="687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Поздравление тружеников тыла с Днём пожилых людей на дому (класс-победитель общешкольного соревнования)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Поздравление старожилов села (тем, </a:t>
                      </a:r>
                      <a:r>
                        <a:rPr lang="ru-RU" sz="1600" b="1" dirty="0" smtClean="0">
                          <a:effectLst/>
                          <a:latin typeface="Cambria" pitchFamily="18" charset="0"/>
                        </a:rPr>
                        <a:t>кому  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за 90) с  Днём пожилых людей на дому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</a:tr>
              <a:tr h="916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Встреча с ветеранами,  бывшими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детьми в годы войны 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Акция «Помоги ветерану»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( встреча на дому с ветеранами Великой Отечественной войны и оказание посильной помощи по хозяйству)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</a:tr>
              <a:tr h="45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mbria" pitchFamily="18" charset="0"/>
                        </a:rPr>
                        <a:t>Поздравление женщин-ветеранов с Международным женским днём</a:t>
                      </a:r>
                      <a:endParaRPr lang="ru-RU" sz="1600" b="1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Поздравление женщин-ветеранов с Международным женским днём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</a:tr>
              <a:tr h="2291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       Урок Мужества, посвящённый  </a:t>
                      </a:r>
                      <a:r>
                        <a:rPr lang="ru-RU" sz="1600" b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25-летию вывода войск из Афганистана. (Приглашённые: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родители воина-интернационалиста Катюшина С. - Катюшин Н.Г., Катюшина А.А.,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воины интернационалисты – </a:t>
                      </a:r>
                      <a:r>
                        <a:rPr lang="ru-RU" sz="1600" b="1" dirty="0" err="1">
                          <a:effectLst/>
                          <a:latin typeface="Cambria" pitchFamily="18" charset="0"/>
                        </a:rPr>
                        <a:t>Хайров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mbria" pitchFamily="18" charset="0"/>
                        </a:rPr>
                        <a:t>Айса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 (</a:t>
                      </a:r>
                      <a:r>
                        <a:rPr lang="ru-RU" sz="1600" b="1" dirty="0" err="1">
                          <a:effectLst/>
                          <a:latin typeface="Cambria" pitchFamily="18" charset="0"/>
                        </a:rPr>
                        <a:t>с.Бестянка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), Мустафин Рафаэль (</a:t>
                      </a:r>
                      <a:r>
                        <a:rPr lang="ru-RU" sz="1600" b="1" dirty="0" err="1">
                          <a:effectLst/>
                          <a:latin typeface="Cambria" pitchFamily="18" charset="0"/>
                        </a:rPr>
                        <a:t>с.Индерка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), </a:t>
                      </a:r>
                      <a:r>
                        <a:rPr lang="ru-RU" sz="1600" b="1" dirty="0" err="1">
                          <a:effectLst/>
                          <a:latin typeface="Cambria" pitchFamily="18" charset="0"/>
                        </a:rPr>
                        <a:t>Шафеев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 Рашид (</a:t>
                      </a:r>
                      <a:r>
                        <a:rPr lang="ru-RU" sz="1600" b="1" dirty="0" err="1">
                          <a:effectLst/>
                          <a:latin typeface="Cambria" pitchFamily="18" charset="0"/>
                        </a:rPr>
                        <a:t>с.Индерка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     Урок Мужества, посвящённый очередной дате  вывода войск из Афганистана.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(Приглашённые: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Катюшин Н.Г., Катюшина А.А., родители воина-интернационалиста Катюшина С.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600" b="1" dirty="0" err="1">
                          <a:effectLst/>
                          <a:latin typeface="Cambria" pitchFamily="18" charset="0"/>
                        </a:rPr>
                        <a:t>Ильдейкин</a:t>
                      </a: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 П.В., бывший председатель Совета воинов-афганцев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</a:tr>
              <a:tr h="458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mbria" pitchFamily="18" charset="0"/>
                        </a:rPr>
                        <a:t>  Встреча с ветеранами-участниками ликвидации аварии на Чернобыльской АЭС</a:t>
                      </a:r>
                      <a:endParaRPr lang="ru-RU" sz="1600" b="1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itchFamily="18" charset="0"/>
                        </a:rPr>
                        <a:t>Поздравление старожилов села со 100-летним юбилеем</a:t>
                      </a:r>
                      <a:endParaRPr lang="ru-RU" sz="1600" b="1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6126" marR="661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210972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nstantia" pitchFamily="18" charset="0"/>
              </a:rPr>
              <a:t>Егоров Э.Е., </a:t>
            </a:r>
            <a:endParaRPr lang="ru-RU" sz="1600" dirty="0">
              <a:latin typeface="Constantia" pitchFamily="18" charset="0"/>
            </a:endParaRPr>
          </a:p>
          <a:p>
            <a:pPr algn="ctr"/>
            <a:r>
              <a:rPr lang="ru-RU" sz="1600" b="1" dirty="0">
                <a:latin typeface="Constantia" pitchFamily="18" charset="0"/>
              </a:rPr>
              <a:t>учитель физкультуры,</a:t>
            </a:r>
            <a:endParaRPr lang="ru-RU" sz="1600" dirty="0">
              <a:latin typeface="Constantia" pitchFamily="18" charset="0"/>
            </a:endParaRPr>
          </a:p>
          <a:p>
            <a:pPr algn="ctr"/>
            <a:r>
              <a:rPr lang="ru-RU" sz="1600" b="1" dirty="0">
                <a:latin typeface="Constantia" pitchFamily="18" charset="0"/>
              </a:rPr>
              <a:t> в кругу сослуживцев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349472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nstantia" pitchFamily="18" charset="0"/>
              </a:rPr>
              <a:t>Родители </a:t>
            </a:r>
            <a:r>
              <a:rPr lang="ru-RU" sz="1600" b="1" dirty="0" err="1">
                <a:latin typeface="Constantia" pitchFamily="18" charset="0"/>
              </a:rPr>
              <a:t>С.Катюшина</a:t>
            </a:r>
            <a:r>
              <a:rPr lang="ru-RU" sz="1600" b="1" dirty="0">
                <a:latin typeface="Constantia" pitchFamily="18" charset="0"/>
              </a:rPr>
              <a:t> – частые гости в школе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4098" name="Picture 2" descr="C:\Users\Админ\Desktop\598CANON\IMG_98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5387" y="3198705"/>
            <a:ext cx="6793841" cy="3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ia108.mycdn.me/image?t=3&amp;bid=547249155420&amp;id=547249155420&amp;plc=WEB&amp;tkn=D80On0SXok14Kx3kkV2lzCWhgmw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588" y="1261839"/>
            <a:ext cx="4264824" cy="311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77456" y="1261839"/>
            <a:ext cx="3418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nstantia" pitchFamily="18" charset="0"/>
              </a:rPr>
              <a:t>В день 25-летия вывода </a:t>
            </a:r>
            <a:r>
              <a:rPr lang="ru-RU" sz="1600" b="1" dirty="0" smtClean="0">
                <a:latin typeface="Constantia" pitchFamily="18" charset="0"/>
              </a:rPr>
              <a:t>войск       </a:t>
            </a:r>
            <a:r>
              <a:rPr lang="ru-RU" sz="1600" b="1" dirty="0">
                <a:latin typeface="Constantia" pitchFamily="18" charset="0"/>
              </a:rPr>
              <a:t>из Афганистана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8" name="Рисунок 7" descr="http://ia108.mycdn.me/image?t=3&amp;bid=547249165660&amp;id=547249165660&amp;plc=WEB&amp;tkn=KmQiFasXL3eKmCB70OUablLvUqw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60132"/>
            <a:ext cx="2595245" cy="194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ia108.mycdn.me/image?t=3&amp;bid=547249166428&amp;id=547249166428&amp;plc=WEB&amp;tkn=plf6Z6a9rG7qS3Vrro3ptZDVD-c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82" y="224155"/>
            <a:ext cx="2598420" cy="195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67393" y="6141857"/>
            <a:ext cx="3418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Встреча с участниками войны                 в Чеченской республике</a:t>
            </a:r>
            <a:endParaRPr lang="ru-RU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9588" y="260132"/>
            <a:ext cx="4294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Организация встреч с земляками-ветеранами войны и труда, </a:t>
            </a:r>
            <a:endParaRPr lang="ru-RU" sz="16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участниками локальных конфликтов </a:t>
            </a:r>
            <a:endParaRPr lang="ru-RU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845249"/>
              </p:ext>
            </p:extLst>
          </p:nvPr>
        </p:nvGraphicFramePr>
        <p:xfrm>
          <a:off x="138307" y="968535"/>
          <a:ext cx="9036496" cy="5972252"/>
        </p:xfrm>
        <a:graphic>
          <a:graphicData uri="http://schemas.openxmlformats.org/drawingml/2006/table">
            <a:tbl>
              <a:tblPr firstRow="1" bandRow="1"/>
              <a:tblGrid>
                <a:gridCol w="3452970"/>
                <a:gridCol w="5583526"/>
              </a:tblGrid>
              <a:tr h="2623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Направление работы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Содержание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612161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Выполнение поисковых и других заданий научных и государственных учреждений, общественных организаций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Для краеведческого музея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г.Кузнецка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отряд «Поиск» собрал материал о Герое Советского Союза Кузьмичёве И.Ф., чьё имя присвоено школе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с.Посёлки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в  ознаменование 70-летия со дня Победы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787065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Участие в научно-практических конференциях, семинарах, круглых столах, защите проектов   по патриотическому воспитанию молодежи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«Рассказ о ветеранах войны и труда»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2. «Дети войны»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3. «Спасибо деду за Победу» (Ермолин Н.Ф.)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4. Герой Советского Союза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И.Ф.Кузьмичёв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и др.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3725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Разработка маршрутов походов по местам боевой и трудовой славы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1. «От Кузнецка до Берлина» (Боевой путь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Я.П.Катюшина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) – выполнила работу Баженова Ангелина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72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Конкурсы сочинений, эссе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«Мой прадед 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Маренников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Д.Ф.»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«Война в жизни нашей семьи» и др.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61216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Выполнение поисковых заданий классами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Ежегодно каждому классу даётся определённое задание.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 конце года результаты поиска оформляются в виде выставки. Каждый класс готовит экспозицию по итогам выполненного задания.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0025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Создание презентаций по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результатам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деятельности музея по  патриотическому  воспитанию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Село Посёлки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Рассказ о ветеранах войны и труда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с.Посёлки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Дети войны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Ермолин Н.Ф.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Система краеведческой работы МБОУ СОШ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с.Посёлки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Они были первыми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Презентация музея</a:t>
                      </a:r>
                    </a:p>
                  </a:txBody>
                  <a:tcPr/>
                </a:tc>
              </a:tr>
              <a:tr h="437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Создание  видеофильмов   по результатам деятельности музея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Село моё родное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Дети войны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7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Создание электронных энциклопедий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onstantia" pitchFamily="18" charset="0"/>
                        </a:rPr>
                        <a:t>«Они защищали Родину», </a:t>
                      </a:r>
                    </a:p>
                    <a:p>
                      <a:r>
                        <a:rPr lang="ru-RU" sz="1200" b="1" dirty="0" smtClean="0">
                          <a:latin typeface="Constantia" pitchFamily="18" charset="0"/>
                        </a:rPr>
                        <a:t>«Труженики тыла» </a:t>
                      </a:r>
                    </a:p>
                    <a:p>
                      <a:r>
                        <a:rPr lang="ru-RU" sz="1200" b="1" dirty="0" smtClean="0">
                          <a:latin typeface="Constantia" pitchFamily="18" charset="0"/>
                        </a:rPr>
                        <a:t>«Они не вернулись из боя»</a:t>
                      </a:r>
                    </a:p>
                    <a:p>
                      <a:r>
                        <a:rPr lang="ru-RU" sz="1200" b="1" dirty="0" smtClean="0">
                          <a:latin typeface="Constantia" pitchFamily="18" charset="0"/>
                        </a:rPr>
                        <a:t>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Информация об организации на базе музея </a:t>
            </a:r>
          </a:p>
          <a:p>
            <a:pPr algn="ctr"/>
            <a:r>
              <a:rPr lang="ru-RU" sz="2000" b="1" dirty="0" smtClean="0">
                <a:latin typeface="Constantia" pitchFamily="18" charset="0"/>
              </a:rPr>
              <a:t>научно-исследовательской и культурно-просветительской работы</a:t>
            </a:r>
            <a:endParaRPr lang="ru-RU" sz="20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3066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5" y="274638"/>
            <a:ext cx="8944131" cy="1138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Организация</a:t>
            </a:r>
            <a:r>
              <a:rPr lang="ru-RU" sz="2400" b="1" dirty="0">
                <a:latin typeface="Constantia" pitchFamily="18" charset="0"/>
              </a:rPr>
              <a:t/>
            </a:r>
            <a:br>
              <a:rPr lang="ru-RU" sz="2400" b="1" dirty="0">
                <a:latin typeface="Constantia" pitchFamily="18" charset="0"/>
              </a:rPr>
            </a:br>
            <a:r>
              <a:rPr lang="ru-RU" sz="2400" b="1" dirty="0">
                <a:latin typeface="Constantia" pitchFamily="18" charset="0"/>
              </a:rPr>
              <a:t>научно-исследовательской и </a:t>
            </a:r>
            <a:r>
              <a:rPr lang="ru-RU" sz="2400" b="1" dirty="0" smtClean="0">
                <a:latin typeface="Constantia" pitchFamily="18" charset="0"/>
              </a:rPr>
              <a:t>                                                   культурно-просветительской </a:t>
            </a:r>
            <a:r>
              <a:rPr lang="ru-RU" sz="2400" b="1" dirty="0">
                <a:latin typeface="Constantia" pitchFamily="18" charset="0"/>
              </a:rPr>
              <a:t>работы</a:t>
            </a:r>
            <a:br>
              <a:rPr lang="ru-RU" sz="2400" b="1" dirty="0">
                <a:latin typeface="Constantia" pitchFamily="18" charset="0"/>
              </a:rPr>
            </a:br>
            <a:r>
              <a:rPr lang="ru-RU" sz="2400" b="1" dirty="0">
                <a:latin typeface="Constantia" pitchFamily="18" charset="0"/>
              </a:rPr>
              <a:t>на базе </a:t>
            </a:r>
            <a:r>
              <a:rPr lang="ru-RU" sz="2400" b="1" dirty="0" smtClean="0">
                <a:latin typeface="Constantia" pitchFamily="18" charset="0"/>
              </a:rPr>
              <a:t>музея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77" y="4535925"/>
            <a:ext cx="3060097" cy="209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596" y="1200052"/>
            <a:ext cx="2998599" cy="23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29974" y="531911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759" y="4060362"/>
            <a:ext cx="25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Работы школьников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16" y="3732579"/>
            <a:ext cx="2197735" cy="293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0094"/>
            <a:ext cx="3088640" cy="23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466309" y="6143238"/>
            <a:ext cx="230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Создание видеотеки</a:t>
            </a:r>
            <a:r>
              <a:rPr lang="ru-RU" dirty="0"/>
              <a:t> </a:t>
            </a:r>
          </a:p>
        </p:txBody>
      </p:sp>
      <p:pic>
        <p:nvPicPr>
          <p:cNvPr id="15" name="Picture 2" descr="E:\КОНКУРС МУЗЕЕВ\Научно-исследовательские работы\От Кузнецка до Берлина\Приложение\img2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036" y="3732579"/>
            <a:ext cx="2018751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/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63" y="1805780"/>
            <a:ext cx="256540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32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Наличие публикаций сотрудников музея в научных и общественно-политических изданиях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7990"/>
            <a:ext cx="4211960" cy="549137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err="1" smtClean="0">
                <a:latin typeface="Constantia" pitchFamily="18" charset="0"/>
              </a:rPr>
              <a:t>Тимуровско</a:t>
            </a:r>
            <a:r>
              <a:rPr lang="ru-RU" sz="1600" b="1" dirty="0" smtClean="0">
                <a:latin typeface="Constantia" pitchFamily="18" charset="0"/>
              </a:rPr>
              <a:t>-волонтёрский </a:t>
            </a:r>
            <a:r>
              <a:rPr lang="ru-RU" sz="1600" b="1" dirty="0">
                <a:latin typeface="Constantia" pitchFamily="18" charset="0"/>
              </a:rPr>
              <a:t>отряд «Поиск» во главе с руководителем Астаховой Е.В. и учителем русского языка и литературы  Цветковой Н.А. подготовили материал об эвакогоспитале </a:t>
            </a:r>
            <a:r>
              <a:rPr lang="ru-RU" sz="1600" b="1" dirty="0" err="1">
                <a:latin typeface="Constantia" pitchFamily="18" charset="0"/>
              </a:rPr>
              <a:t>г.Кузнецка</a:t>
            </a:r>
            <a:r>
              <a:rPr lang="ru-RU" sz="1600" b="1" dirty="0">
                <a:latin typeface="Constantia" pitchFamily="18" charset="0"/>
              </a:rPr>
              <a:t> для книги  «Неизвестные страницы Великой Отечественной войны», готовящейся к изданию группой авторов, среди которых Самарин С.В., </a:t>
            </a:r>
            <a:r>
              <a:rPr lang="ru-RU" sz="1600" b="1" dirty="0" err="1">
                <a:latin typeface="Constantia" pitchFamily="18" charset="0"/>
              </a:rPr>
              <a:t>Тикшаева</a:t>
            </a:r>
            <a:r>
              <a:rPr lang="ru-RU" sz="1600" b="1" dirty="0">
                <a:latin typeface="Constantia" pitchFamily="18" charset="0"/>
              </a:rPr>
              <a:t> В.В</a:t>
            </a:r>
            <a:r>
              <a:rPr lang="ru-RU" sz="1600" b="1" dirty="0" smtClean="0">
                <a:latin typeface="Constantia" pitchFamily="18" charset="0"/>
              </a:rPr>
              <a:t>.</a:t>
            </a:r>
          </a:p>
          <a:p>
            <a:pPr marL="0" indent="0" algn="just">
              <a:buNone/>
            </a:pPr>
            <a:endParaRPr lang="ru-RU" sz="1600" b="1" dirty="0" smtClean="0">
              <a:latin typeface="Constantia" pitchFamily="18" charset="0"/>
            </a:endParaRPr>
          </a:p>
          <a:p>
            <a:pPr algn="just"/>
            <a:r>
              <a:rPr lang="ru-RU" sz="1600" b="1" dirty="0">
                <a:latin typeface="Constantia" pitchFamily="18" charset="0"/>
              </a:rPr>
              <a:t>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>
                <a:latin typeface="Constantia" pitchFamily="18" charset="0"/>
              </a:rPr>
              <a:t>рамках подготовки к празднованию 71-й годовщины  Победы  советских войск  в Великой Отечественной войне 1941-1945гг.  </a:t>
            </a:r>
            <a:r>
              <a:rPr lang="ru-RU" sz="1600" b="1" dirty="0" smtClean="0">
                <a:latin typeface="Constantia" pitchFamily="18" charset="0"/>
              </a:rPr>
              <a:t>организована поисковая </a:t>
            </a:r>
            <a:r>
              <a:rPr lang="ru-RU" sz="1600" b="1" dirty="0">
                <a:latin typeface="Constantia" pitchFamily="18" charset="0"/>
              </a:rPr>
              <a:t>деятельность по Книге Памяти Пензенской </a:t>
            </a:r>
            <a:r>
              <a:rPr lang="ru-RU" sz="1600" b="1" dirty="0" smtClean="0">
                <a:latin typeface="Constantia" pitchFamily="18" charset="0"/>
              </a:rPr>
              <a:t>области  </a:t>
            </a:r>
            <a:r>
              <a:rPr lang="ru-RU" sz="1600" b="1">
                <a:latin typeface="Constantia" pitchFamily="18" charset="0"/>
              </a:rPr>
              <a:t>и </a:t>
            </a:r>
            <a:r>
              <a:rPr lang="ru-RU" sz="1600" b="1" smtClean="0">
                <a:latin typeface="Constantia" pitchFamily="18" charset="0"/>
              </a:rPr>
              <a:t>базе </a:t>
            </a:r>
            <a:r>
              <a:rPr lang="ru-RU" sz="1600" b="1" dirty="0">
                <a:latin typeface="Constantia" pitchFamily="18" charset="0"/>
              </a:rPr>
              <a:t>данных  «Мемориал» </a:t>
            </a:r>
            <a:r>
              <a:rPr lang="ru-RU" sz="1600" b="1" dirty="0" smtClean="0">
                <a:latin typeface="Constantia" pitchFamily="18" charset="0"/>
              </a:rPr>
              <a:t>для создания Книги Памяти Кузнецкого района</a:t>
            </a:r>
            <a:endParaRPr lang="ru-RU" sz="1600" b="1" dirty="0">
              <a:latin typeface="Constantia" pitchFamily="18" charset="0"/>
            </a:endParaRPr>
          </a:p>
        </p:txBody>
      </p:sp>
      <p:pic>
        <p:nvPicPr>
          <p:cNvPr id="5" name="Picture 5" descr="C:\Users\Админ\Desktop\Лучший МУЗЕЙ\Фото-11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3803" y="3303257"/>
            <a:ext cx="2374177" cy="3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0" y="1330390"/>
            <a:ext cx="4211960" cy="549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latin typeface="Constantia" pitchFamily="18" charset="0"/>
              </a:rPr>
              <a:t>Статьи о ветеранах войны и  труда в местных изданиях: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Constantia" pitchFamily="18" charset="0"/>
              </a:rPr>
              <a:t>«Любимая газета»,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Constantia" pitchFamily="18" charset="0"/>
              </a:rPr>
              <a:t>«Кузнецкие вести»</a:t>
            </a:r>
          </a:p>
          <a:p>
            <a:pPr algn="just"/>
            <a:r>
              <a:rPr lang="ru-RU" sz="1600" b="1" dirty="0">
                <a:latin typeface="Constantia" pitchFamily="18" charset="0"/>
              </a:rPr>
              <a:t>Подборка статей о ветеранах войны </a:t>
            </a:r>
            <a:r>
              <a:rPr lang="ru-RU" sz="1600" b="1" dirty="0" smtClean="0">
                <a:latin typeface="Constantia" pitchFamily="18" charset="0"/>
              </a:rPr>
              <a:t>школьной газете:</a:t>
            </a:r>
            <a:endParaRPr lang="ru-RU" sz="1600" b="1" dirty="0">
              <a:latin typeface="Constant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Constantia" pitchFamily="18" charset="0"/>
              </a:rPr>
              <a:t>«На </a:t>
            </a:r>
            <a:r>
              <a:rPr lang="ru-RU" sz="1600" b="1" dirty="0" err="1" smtClean="0">
                <a:latin typeface="Constantia" pitchFamily="18" charset="0"/>
              </a:rPr>
              <a:t>посельской</a:t>
            </a:r>
            <a:r>
              <a:rPr lang="ru-RU" sz="1600" b="1" dirty="0" smtClean="0">
                <a:latin typeface="Constantia" pitchFamily="18" charset="0"/>
              </a:rPr>
              <a:t> волне»</a:t>
            </a:r>
            <a:endParaRPr lang="ru-RU" sz="1600" b="1" dirty="0">
              <a:latin typeface="Constantia" pitchFamily="18" charset="0"/>
            </a:endParaRPr>
          </a:p>
        </p:txBody>
      </p:sp>
      <p:pic>
        <p:nvPicPr>
          <p:cNvPr id="7" name="Picture 2" descr="C:\Users\Админ\Desktop\Лучший МУЗЕЙ\Фото-114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438990" y="4173319"/>
            <a:ext cx="3149602" cy="21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\Desktop\Лучший МУЗЕЙ\Фото-114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5558" y="3386481"/>
            <a:ext cx="2018442" cy="27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0674"/>
            <a:ext cx="8317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Активные формы работы с населением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6" name="Рисунок 5" descr="C:\Users\555\Desktop\Конкурс МУЗЕЙ\ФОТКИ\IMG_157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46" y="736659"/>
            <a:ext cx="3240360" cy="2536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13819" y="3272772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Акция </a:t>
            </a:r>
            <a:endParaRPr lang="ru-RU" sz="1600" dirty="0">
              <a:latin typeface="Cambria" pitchFamily="18" charset="0"/>
            </a:endParaRPr>
          </a:p>
          <a:p>
            <a:pPr algn="ctr"/>
            <a:r>
              <a:rPr lang="ru-RU" sz="1600" b="1" dirty="0">
                <a:latin typeface="Cambria" pitchFamily="18" charset="0"/>
              </a:rPr>
              <a:t>«Бессмертный полк»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8" name="Рисунок 7" descr="http://itd1.mycdn.me/image?t=13&amp;bid=562629931083&amp;id=562629931083&amp;plc=WEB&amp;tkn=l0h2_Yo_L5lmp3bxyVSHZKaAsK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36659"/>
            <a:ext cx="3024336" cy="254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940152" y="336414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   9 </a:t>
            </a:r>
            <a:r>
              <a:rPr lang="ru-RU" sz="1600" b="1" dirty="0">
                <a:latin typeface="Cambria" pitchFamily="18" charset="0"/>
              </a:rPr>
              <a:t>мая у памятника погибшим в годы </a:t>
            </a:r>
            <a:r>
              <a:rPr lang="ru-RU" sz="1600" b="1" dirty="0" smtClean="0">
                <a:latin typeface="Cambria" pitchFamily="18" charset="0"/>
              </a:rPr>
              <a:t>Великой </a:t>
            </a:r>
            <a:r>
              <a:rPr lang="ru-RU" sz="1600" b="1" dirty="0">
                <a:latin typeface="Cambria" pitchFamily="18" charset="0"/>
              </a:rPr>
              <a:t>Отечественной войны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10" name="Рисунок 9" descr="C:\Users\555\Desktop\Конкурс МУЗЕЙ\ФОТКИ\IMG_1564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770134"/>
            <a:ext cx="2097276" cy="190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97026" y="2857273"/>
            <a:ext cx="3469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nstantia" pitchFamily="18" charset="0"/>
              </a:rPr>
              <a:t>Выпуск плакатов </a:t>
            </a:r>
            <a:endParaRPr lang="ru-RU" sz="1600" b="1" dirty="0" smtClean="0">
              <a:latin typeface="Constantia" pitchFamily="18" charset="0"/>
            </a:endParaRP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о </a:t>
            </a:r>
            <a:r>
              <a:rPr lang="ru-RU" sz="1600" b="1" dirty="0">
                <a:latin typeface="Constantia" pitchFamily="18" charset="0"/>
              </a:rPr>
              <a:t>победных сражениях </a:t>
            </a:r>
            <a:endParaRPr lang="ru-RU" sz="1600" b="1" dirty="0" smtClean="0">
              <a:latin typeface="Constantia" pitchFamily="18" charset="0"/>
            </a:endParaRP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Великой 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Отечественной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>
                <a:latin typeface="Constantia" pitchFamily="18" charset="0"/>
              </a:rPr>
              <a:t>войны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13" name="Picture 3" descr="C:\Users\Админ\Desktop\598CANON\IMG_980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09" y="4265272"/>
            <a:ext cx="3243747" cy="2475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Объект 3" descr="http://ia108.mycdn.me/image?t=3&amp;bid=547257503068&amp;id=547257503068&amp;plc=WEB&amp;tkn=_CBS4mhwb3G7kC22lmrKC2mTnQ8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38727"/>
            <a:ext cx="3024336" cy="2425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134321" y="4594838"/>
            <a:ext cx="2983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nstantia" pitchFamily="18" charset="0"/>
              </a:rPr>
              <a:t>Ежегодный </a:t>
            </a:r>
            <a:r>
              <a:rPr lang="ru-RU" sz="1600" b="1" dirty="0" smtClean="0">
                <a:latin typeface="Constantia" pitchFamily="18" charset="0"/>
              </a:rPr>
              <a:t>   турнир 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памяти воина- интернационалиста 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Катюшина Сергея начинается 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торжественной 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линейкой</a:t>
            </a:r>
            <a:endParaRPr lang="ru-RU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</a:rPr>
              <a:t>Работа по пропаганде и охране памятников </a:t>
            </a:r>
            <a:r>
              <a:rPr lang="ru-RU" sz="2400" dirty="0">
                <a:latin typeface="Cambria" pitchFamily="18" charset="0"/>
              </a:rPr>
              <a:t/>
            </a:r>
            <a:br>
              <a:rPr lang="ru-RU" sz="2400" dirty="0">
                <a:latin typeface="Cambria" pitchFamily="18" charset="0"/>
              </a:rPr>
            </a:br>
            <a:r>
              <a:rPr lang="ru-RU" sz="2400" b="1" dirty="0">
                <a:latin typeface="Cambria" pitchFamily="18" charset="0"/>
              </a:rPr>
              <a:t>боевой и трудовой славы </a:t>
            </a:r>
            <a:r>
              <a:rPr lang="ru-RU" sz="2400" b="1" dirty="0" err="1">
                <a:latin typeface="Cambria" pitchFamily="18" charset="0"/>
              </a:rPr>
              <a:t>пензенцев</a:t>
            </a:r>
            <a:r>
              <a:rPr lang="ru-RU" sz="2400" b="1" dirty="0">
                <a:latin typeface="Cambria" pitchFamily="18" charset="0"/>
              </a:rPr>
              <a:t>.</a:t>
            </a:r>
            <a:r>
              <a:rPr lang="ru-RU" sz="2400" dirty="0">
                <a:latin typeface="Cambria" pitchFamily="18" charset="0"/>
              </a:rPr>
              <a:t/>
            </a:r>
            <a:br>
              <a:rPr lang="ru-RU" sz="2400" dirty="0">
                <a:latin typeface="Cambria" pitchFamily="18" charset="0"/>
              </a:rPr>
            </a:br>
            <a:endParaRPr lang="ru-RU" sz="2400" dirty="0">
              <a:latin typeface="Cambria" pitchFamily="18" charset="0"/>
            </a:endParaRPr>
          </a:p>
        </p:txBody>
      </p:sp>
      <p:pic>
        <p:nvPicPr>
          <p:cNvPr id="5" name="Рисунок 4" descr="DSC0325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78289"/>
            <a:ext cx="3617413" cy="2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D:\МУЗЕЙ\Фотографии\ФОТО МУЗЕЙ\IMG_3393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93402"/>
            <a:ext cx="3744097" cy="26784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93730" y="294423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И зимой, и летом у памятника погибшим - цветы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Рисунок 6" descr="http://ia108.mycdn.me/image?t=3&amp;bid=547248262492&amp;id=547248262492&amp;plc=WEB&amp;tkn=4DHem3XAUiGY4ZBK7atEZJ_HtSk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3050" y="3405904"/>
            <a:ext cx="5058444" cy="3452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347863" y="6425993"/>
            <a:ext cx="343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mbria" pitchFamily="18" charset="0"/>
              </a:rPr>
              <a:t>На могиле Сергея Катюшина 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62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-main-pic" descr="Описание: Картинка 112 из 5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72" y="3994619"/>
            <a:ext cx="2884488" cy="2844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Кустова\Мои документы\Мои рисунки\1-webbi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105" y="870814"/>
            <a:ext cx="3441065" cy="287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Кустова\Мои документы\Мои рисунки\1-may-donetskkievua-31.jpg"/>
          <p:cNvPicPr/>
          <p:nvPr/>
        </p:nvPicPr>
        <p:blipFill>
          <a:blip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132" y="903754"/>
            <a:ext cx="2897505" cy="270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Рисунок 2" descr="Описание: BS00554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328" y="4243518"/>
            <a:ext cx="2778125" cy="243681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-конечная звезда 7"/>
          <p:cNvSpPr>
            <a:spLocks noChangeArrowheads="1"/>
          </p:cNvSpPr>
          <p:nvPr/>
        </p:nvSpPr>
        <p:spPr bwMode="auto">
          <a:xfrm>
            <a:off x="2993499" y="696114"/>
            <a:ext cx="5772150" cy="619125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365F91"/>
              </a:gs>
              <a:gs pos="100000">
                <a:srgbClr val="365F91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i="1">
                <a:solidFill>
                  <a:srgbClr val="002060"/>
                </a:solidFill>
                <a:effectLst/>
                <a:latin typeface="Arial Black"/>
                <a:ea typeface="Times New Roman"/>
              </a:rPr>
              <a:t>  </a:t>
            </a:r>
            <a:endParaRPr lang="ru-RU" sz="100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4" t="6165" r="14818" b="16438"/>
          <a:stretch>
            <a:fillRect/>
          </a:stretch>
        </p:blipFill>
        <p:spPr bwMode="auto">
          <a:xfrm>
            <a:off x="8176885" y="4867274"/>
            <a:ext cx="915987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4308637" y="3535493"/>
            <a:ext cx="2849880" cy="4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effectLst/>
                <a:latin typeface="Arial Black"/>
                <a:ea typeface="Times New Roman"/>
              </a:rPr>
              <a:t>«</a:t>
            </a:r>
            <a:r>
              <a:rPr lang="ru-RU" sz="2200" b="1" dirty="0">
                <a:solidFill>
                  <a:srgbClr val="C00000"/>
                </a:solidFill>
                <a:effectLst/>
                <a:latin typeface="Arial Black"/>
                <a:ea typeface="Times New Roman"/>
                <a:cs typeface="Arial"/>
              </a:rPr>
              <a:t>ИСТОКИ</a:t>
            </a:r>
            <a:r>
              <a:rPr lang="ru-RU" sz="2200" b="1" dirty="0">
                <a:solidFill>
                  <a:srgbClr val="C00000"/>
                </a:solidFill>
                <a:effectLst/>
                <a:latin typeface="Arial Black"/>
                <a:ea typeface="Times New Roman"/>
              </a:rPr>
              <a:t>»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99791" y="100504"/>
            <a:ext cx="64442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Историко-краеведческий музей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277745"/>
            <a:ext cx="10801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Times New Roman"/>
              <a:ea typeface="Times New Roman"/>
            </a:endParaRPr>
          </a:p>
          <a:p>
            <a:r>
              <a:rPr lang="ru-RU" dirty="0" smtClean="0"/>
              <a:t>  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83642"/>
              </p:ext>
            </p:extLst>
          </p:nvPr>
        </p:nvGraphicFramePr>
        <p:xfrm>
          <a:off x="83127" y="222287"/>
          <a:ext cx="2360249" cy="6437370"/>
        </p:xfrm>
        <a:graphic>
          <a:graphicData uri="http://schemas.openxmlformats.org/drawingml/2006/table">
            <a:tbl>
              <a:tblPr firstRow="1" bandRow="1"/>
              <a:tblGrid>
                <a:gridCol w="2360249"/>
              </a:tblGrid>
              <a:tr h="700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ВИЗИТНАЯ</a:t>
                      </a:r>
                      <a:r>
                        <a:rPr lang="ru-RU" sz="1800" b="1" baseline="0" dirty="0" smtClean="0">
                          <a:latin typeface="Cambria" pitchFamily="18" charset="0"/>
                        </a:rPr>
                        <a:t> КАРТОЧКА</a:t>
                      </a:r>
                      <a:endParaRPr lang="ru-RU" sz="1800" b="1" dirty="0" smtClean="0">
                        <a:latin typeface="Cambria" pitchFamily="18" charset="0"/>
                        <a:ea typeface="Times New Roman"/>
                      </a:endParaRPr>
                    </a:p>
                  </a:txBody>
                  <a:tcPr anchor="ctr"/>
                </a:tc>
              </a:tr>
              <a:tr h="1343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spc="-35" dirty="0" smtClean="0">
                          <a:latin typeface="Cambria" pitchFamily="18" charset="0"/>
                        </a:rPr>
                        <a:t>Наименование музея</a:t>
                      </a:r>
                      <a:r>
                        <a:rPr lang="ru-RU" sz="1800" b="1" i="0" spc="-35" baseline="0" dirty="0" smtClean="0">
                          <a:latin typeface="Cambria" pitchFamily="18" charset="0"/>
                        </a:rPr>
                        <a:t> 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Cambria" pitchFamily="18" charset="0"/>
                        </a:rPr>
                        <a:t>историко-краеведческий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Cambria" pitchFamily="18" charset="0"/>
                        </a:rPr>
                        <a:t>музей «ИСТОКИ» </a:t>
                      </a:r>
                    </a:p>
                  </a:txBody>
                  <a:tcPr/>
                </a:tc>
              </a:tr>
              <a:tr h="63637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pc="-55" dirty="0" smtClean="0">
                          <a:latin typeface="Cambria" pitchFamily="18" charset="0"/>
                        </a:rPr>
                        <a:t>Дата создания</a:t>
                      </a:r>
                      <a:r>
                        <a:rPr lang="ru-RU" sz="1800" b="1" i="0" dirty="0" smtClean="0">
                          <a:latin typeface="Cambria" pitchFamily="18" charset="0"/>
                        </a:rPr>
                        <a:t> -   </a:t>
                      </a:r>
                    </a:p>
                    <a:p>
                      <a:pPr algn="ctr"/>
                      <a:r>
                        <a:rPr lang="ru-RU" sz="1800" b="1" i="1" dirty="0" smtClean="0">
                          <a:latin typeface="Cambria" pitchFamily="18" charset="0"/>
                        </a:rPr>
                        <a:t>20.02.2010 года</a:t>
                      </a:r>
                    </a:p>
                  </a:txBody>
                  <a:tcPr/>
                </a:tc>
              </a:tr>
              <a:tr h="6133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" pitchFamily="18" charset="0"/>
                        </a:rPr>
                        <a:t>Эмблема музея </a:t>
                      </a:r>
                      <a:endParaRPr lang="ru-RU" sz="1800" b="1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543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Площадь музея - 68,2 </a:t>
                      </a:r>
                      <a:r>
                        <a:rPr lang="ru-RU" sz="1800" b="1" dirty="0" err="1" smtClean="0">
                          <a:latin typeface="Cambria" pitchFamily="18" charset="0"/>
                        </a:rPr>
                        <a:t>кв.м</a:t>
                      </a:r>
                      <a:endParaRPr lang="ru-RU" sz="1800" b="1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3808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pc="-45" dirty="0" smtClean="0">
                          <a:latin typeface="Cambria" pitchFamily="18" charset="0"/>
                        </a:rPr>
                        <a:t>Руководитель музея</a:t>
                      </a:r>
                      <a:r>
                        <a:rPr lang="ru-RU" sz="1800" b="1" dirty="0" smtClean="0">
                          <a:latin typeface="Cambria" pitchFamily="18" charset="0"/>
                        </a:rPr>
                        <a:t>   </a:t>
                      </a:r>
                      <a:r>
                        <a:rPr lang="ru-RU" sz="1800" b="1" i="1" dirty="0" err="1" smtClean="0">
                          <a:latin typeface="Cambria" pitchFamily="18" charset="0"/>
                        </a:rPr>
                        <a:t>Кустова</a:t>
                      </a:r>
                      <a:r>
                        <a:rPr lang="ru-RU" sz="1800" b="1" i="1" dirty="0" smtClean="0">
                          <a:latin typeface="Cambria" pitchFamily="18" charset="0"/>
                        </a:rPr>
                        <a:t>  Любовь Викторовна, заместитель директора </a:t>
                      </a:r>
                    </a:p>
                    <a:p>
                      <a:pPr algn="ctr"/>
                      <a:r>
                        <a:rPr lang="ru-RU" sz="1800" b="1" i="1" dirty="0" smtClean="0">
                          <a:latin typeface="Cambria" pitchFamily="18" charset="0"/>
                        </a:rPr>
                        <a:t>по учебно-воспитательной работе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Стрелка вправо 18"/>
          <p:cNvSpPr/>
          <p:nvPr/>
        </p:nvSpPr>
        <p:spPr>
          <a:xfrm flipV="1">
            <a:off x="2200053" y="3222530"/>
            <a:ext cx="248353" cy="276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50682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Торжественная линейка, </a:t>
            </a:r>
          </a:p>
          <a:p>
            <a:pPr algn="ctr"/>
            <a:r>
              <a:rPr lang="ru-RU" sz="2000" b="1" dirty="0" smtClean="0">
                <a:latin typeface="Constantia" pitchFamily="18" charset="0"/>
              </a:rPr>
              <a:t>посвященная  присвоению </a:t>
            </a:r>
          </a:p>
          <a:p>
            <a:pPr algn="ctr"/>
            <a:r>
              <a:rPr lang="ru-RU" sz="2000" b="1" dirty="0" smtClean="0">
                <a:latin typeface="Constantia" pitchFamily="18" charset="0"/>
              </a:rPr>
              <a:t>МБОУ </a:t>
            </a:r>
            <a:r>
              <a:rPr lang="ru-RU" sz="2000" b="1" dirty="0">
                <a:latin typeface="Constantia" pitchFamily="18" charset="0"/>
              </a:rPr>
              <a:t>СОШ </a:t>
            </a:r>
            <a:r>
              <a:rPr lang="ru-RU" sz="2000" b="1" dirty="0" err="1">
                <a:latin typeface="Constantia" pitchFamily="18" charset="0"/>
              </a:rPr>
              <a:t>с.Посёлки</a:t>
            </a:r>
            <a:r>
              <a:rPr lang="ru-RU" sz="2000" b="1" dirty="0">
                <a:latin typeface="Constantia" pitchFamily="18" charset="0"/>
              </a:rPr>
              <a:t>  </a:t>
            </a:r>
            <a:endParaRPr lang="ru-RU" sz="2000" b="1" dirty="0" smtClean="0"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latin typeface="Constantia" pitchFamily="18" charset="0"/>
              </a:rPr>
              <a:t> имени </a:t>
            </a:r>
            <a:r>
              <a:rPr lang="ru-RU" sz="2000" b="1" dirty="0">
                <a:latin typeface="Constantia" pitchFamily="18" charset="0"/>
              </a:rPr>
              <a:t>Героя Советского </a:t>
            </a:r>
            <a:r>
              <a:rPr lang="ru-RU" sz="2000" b="1" dirty="0" smtClean="0">
                <a:latin typeface="Constantia" pitchFamily="18" charset="0"/>
              </a:rPr>
              <a:t>Союза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 Ивана </a:t>
            </a:r>
            <a:r>
              <a:rPr lang="ru-RU" sz="2000" b="1" dirty="0">
                <a:latin typeface="Constantia" pitchFamily="18" charset="0"/>
              </a:rPr>
              <a:t>Ф</a:t>
            </a:r>
            <a:r>
              <a:rPr lang="ru-RU" sz="2000" b="1" dirty="0" smtClean="0">
                <a:latin typeface="Constantia" pitchFamily="18" charset="0"/>
              </a:rPr>
              <a:t>ёдоровича </a:t>
            </a:r>
            <a:r>
              <a:rPr lang="ru-RU" sz="2000" b="1" dirty="0" err="1">
                <a:latin typeface="Constantia" pitchFamily="18" charset="0"/>
              </a:rPr>
              <a:t>Куьмичёва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2050" name="Picture 2" descr="D:\Школа\Конкурс МУЗЕЙ\КОНКУРС МУЗЕЕВ\Кузьмичёв И.Ф\30.05.2015г Линейка Присуждение школе имени Героя СССР Кузьмичёва И.Ф\576CANON\IMG_7605.JPG"/>
          <p:cNvPicPr>
            <a:picLocks noChangeAspect="1" noChangeArrowheads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00"/>
          <a:stretch/>
        </p:blipFill>
        <p:spPr bwMode="auto">
          <a:xfrm>
            <a:off x="715405" y="4166266"/>
            <a:ext cx="4428492" cy="267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Школа\Конкурс МУЗЕЙ\КОНКУРС МУЗЕЕВ\Кузьмичёв И.Ф\30.05.2015г Линейка Присуждение школе имени Героя СССР Кузьмичёва И.Ф\576CANON\IMG_76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3" y="3350634"/>
            <a:ext cx="3069034" cy="348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Школа\Конкурс МУЗЕЙ\КОНКУРС МУЗЕЕВ\Кузьмичёв И.Ф\30.05.2015г Линейка Присуждение школе имени Героя СССР Кузьмичёва И.Ф\IMG_759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241" y="2091911"/>
            <a:ext cx="5704809" cy="191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9" y="214416"/>
            <a:ext cx="2925018" cy="242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032448" cy="85010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Cambria" pitchFamily="18" charset="0"/>
              </a:rPr>
              <a:t>Развернутая информация </a:t>
            </a:r>
            <a:br>
              <a:rPr lang="ru-RU" sz="22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Cambria" pitchFamily="18" charset="0"/>
              </a:rPr>
              <a:t>об экспозиции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3717032"/>
            <a:ext cx="396044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Площадь экспозиции – 13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</a:rPr>
              <a:t>кв.м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Количество экспонатов: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всего - 232,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подлинных – 216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2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Рисунок 5" descr="G:\143CANON\IMG_43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716016" cy="38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143CANON\IMG_437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06" y="0"/>
            <a:ext cx="4778393" cy="344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631" y="1052736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</a:rPr>
              <a:t>«Война </a:t>
            </a:r>
            <a:endParaRPr lang="ru-RU" sz="32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            в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</a:rPr>
              <a:t>жизни </a:t>
            </a:r>
            <a:endParaRPr lang="ru-RU" sz="32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                      посельчан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05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Cambria" pitchFamily="18" charset="0"/>
              </a:rPr>
              <a:t>«Война в жизни посельчан</a:t>
            </a:r>
            <a:r>
              <a:rPr lang="ru-RU" sz="2800" b="1" i="1" dirty="0" smtClean="0">
                <a:latin typeface="Cambria" pitchFamily="18" charset="0"/>
              </a:rPr>
              <a:t>»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31125"/>
              </p:ext>
            </p:extLst>
          </p:nvPr>
        </p:nvGraphicFramePr>
        <p:xfrm>
          <a:off x="27708" y="764704"/>
          <a:ext cx="9088583" cy="5891156"/>
        </p:xfrm>
        <a:graphic>
          <a:graphicData uri="http://schemas.openxmlformats.org/drawingml/2006/table">
            <a:tbl>
              <a:tblPr firstRow="1" bandRow="1"/>
              <a:tblGrid>
                <a:gridCol w="454252"/>
                <a:gridCol w="2982212"/>
                <a:gridCol w="565211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№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Название экспозиции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Содержание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11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Они защищали Родину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Фотографии участников Великой Отечественной войны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Стелла №1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Имена участников войны, вернувшихся с фронта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(260 человек)</a:t>
                      </a:r>
                    </a:p>
                  </a:txBody>
                  <a:tcPr/>
                </a:tc>
              </a:tr>
              <a:tr h="1687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Стелла №2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Имена погибших в  борьбе с фашизмом (382 человека)</a:t>
                      </a:r>
                    </a:p>
                  </a:txBody>
                  <a:tcPr/>
                </a:tc>
              </a:tr>
              <a:tr h="2152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Герой Советского Союза Кузьмичёв И.В.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Письма, фотографии.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воспоминания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354-я стрелковая дивизия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Фотографии ,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 воспоминания о встрече с ветеранами  354-й стрелковой дивизии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2590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Заметки об участниках войны в  СМИ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История участников войны книге 97-й батальон, газетные статьи</a:t>
                      </a:r>
                    </a:p>
                  </a:txBody>
                  <a:tcPr/>
                </a:tc>
              </a:tr>
              <a:tr h="31331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Награды победителей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Ордена, медали. орденские книжки, грамоты, благодарственные письма</a:t>
                      </a:r>
                    </a:p>
                  </a:txBody>
                  <a:tcPr/>
                </a:tc>
              </a:tr>
              <a:tr h="1179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«Бессмертный полк»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Транспаранты с фотографиями  участников  войны 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1316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Книга памяти жителей села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Альбомы и папки о ветеранах войны и тыла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Узники концлагерей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Альбомы, ксерокопии документов, заметки из газет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75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Тыл в годы войны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Фотографии тружеников тыла, воспоминания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2518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Славный путь ветерана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(от Германии до Тихого океана)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Личные вещи, документы полковника Советской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армии Денисова Н.Г.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375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«Есть такая профессия – Родину защищать»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Альбомы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о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выпускники школы – офицерах вооружённых сил</a:t>
                      </a:r>
                    </a:p>
                  </a:txBody>
                  <a:tcPr/>
                </a:tc>
              </a:tr>
              <a:tr h="3844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Воины-интернационалисты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Материал о военнослужащих, исполнявших служебный долг за пределами Отечества</a:t>
                      </a:r>
                    </a:p>
                  </a:txBody>
                  <a:tcPr/>
                </a:tc>
              </a:tr>
              <a:tr h="3393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«Я служу России»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Материал о призывниках, переписка с ними, благодарственные письма от командования частей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0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8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МУЗЕЙ\Гориной Н.А.музей\IMG_464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9759" y="791758"/>
            <a:ext cx="4729656" cy="2869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47763" y="181742"/>
            <a:ext cx="4248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Герой Социалистического Труда </a:t>
            </a:r>
            <a:r>
              <a:rPr lang="ru-RU" sz="1600" b="1" dirty="0" err="1">
                <a:solidFill>
                  <a:schemeClr val="bg1"/>
                </a:solidFill>
                <a:latin typeface="Constantia" pitchFamily="18" charset="0"/>
              </a:rPr>
              <a:t>В.П.Цирулёв</a:t>
            </a:r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 – </a:t>
            </a:r>
            <a:endParaRPr lang="ru-RU" sz="16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участник</a:t>
            </a:r>
            <a:endParaRPr lang="ru-RU" sz="1600" dirty="0">
              <a:latin typeface="Constantia" pitchFamily="18" charset="0"/>
            </a:endParaRPr>
          </a:p>
          <a:p>
            <a:pPr algn="ctr"/>
            <a:r>
              <a:rPr lang="ru-RU" sz="1600" b="1" dirty="0">
                <a:latin typeface="Constantia" pitchFamily="18" charset="0"/>
              </a:rPr>
              <a:t> Великой Отечественной войны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4098" name="Picture 2" descr="C:\Users\Админ\Desktop\Лучший МУЗЕЙ\598CANON\IMG_98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509" y="3766448"/>
            <a:ext cx="314434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Лучший МУЗЕЙ\598CANON\IMG_983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7777" y="3452726"/>
            <a:ext cx="2156436" cy="255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\Desktop\Лучший МУЗЕЙ\598CANON\IMG_981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5689" y="12648"/>
            <a:ext cx="2808311" cy="2808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 descr="C:\Users\555\Desktop\Конкурс МУЗЕЙ\ФОТКИ\Фото-0971.jpg"/>
          <p:cNvPicPr>
            <a:picLocks noGrp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648"/>
            <a:ext cx="2988629" cy="2797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\Desktop\Лучший МУЗЕЙ\598CANON\IMG_984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5" y="3777744"/>
            <a:ext cx="3249357" cy="206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61171"/>
            <a:ext cx="3541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Constantia" pitchFamily="18" charset="0"/>
              </a:rPr>
              <a:t>Экспозиция, посвящённая</a:t>
            </a:r>
          </a:p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Constantia" pitchFamily="18" charset="0"/>
              </a:rPr>
              <a:t>Денисову Н.Г</a:t>
            </a:r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</a:rPr>
              <a:t>.,</a:t>
            </a:r>
          </a:p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onstantia" pitchFamily="18" charset="0"/>
              </a:rPr>
              <a:t>полковнику Советской Армии. </a:t>
            </a:r>
          </a:p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</a:rPr>
              <a:t>Награждён </a:t>
            </a:r>
            <a:r>
              <a:rPr lang="ru-RU" sz="1400" b="1" dirty="0">
                <a:solidFill>
                  <a:schemeClr val="bg1"/>
                </a:solidFill>
                <a:latin typeface="Constantia" pitchFamily="18" charset="0"/>
              </a:rPr>
              <a:t>28-ю орденами и медалями.</a:t>
            </a:r>
            <a:endParaRPr lang="ru-RU" sz="1400" b="1" dirty="0">
              <a:solidFill>
                <a:schemeClr val="bg1"/>
              </a:solidFill>
              <a:latin typeface="Constantia" pitchFamily="18" charset="0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3013194"/>
            <a:ext cx="230374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algn="ctr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«БЕССМЕРТНЫЙ </a:t>
            </a:r>
          </a:p>
          <a:p>
            <a:pPr marR="60960" algn="ctr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ПОЛК»</a:t>
            </a:r>
            <a:endParaRPr lang="ru-RU" sz="1600" b="1" dirty="0">
              <a:solidFill>
                <a:schemeClr val="bg1"/>
              </a:solidFill>
              <a:latin typeface="Constantia" pitchFamily="18" charset="0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84122" y="6163032"/>
            <a:ext cx="2303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Экспозиция</a:t>
            </a:r>
          </a:p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«Города-герои»</a:t>
            </a:r>
            <a:endParaRPr lang="ru-RU" sz="1600" b="1" dirty="0">
              <a:solidFill>
                <a:schemeClr val="bg1"/>
              </a:solidFill>
              <a:latin typeface="Constantia" pitchFamily="18" charset="0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690" y="6006739"/>
            <a:ext cx="314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Книга Памяти</a:t>
            </a:r>
          </a:p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«Они не вернулись из боя»</a:t>
            </a:r>
            <a:endParaRPr lang="ru-RU" sz="1600" b="1" dirty="0">
              <a:solidFill>
                <a:schemeClr val="bg1"/>
              </a:solidFill>
              <a:latin typeface="Constantia" pitchFamily="18" charset="0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6135" y="5916810"/>
            <a:ext cx="324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algn="ctr">
              <a:spcAft>
                <a:spcPts val="0"/>
              </a:spcAft>
              <a:tabLst>
                <a:tab pos="228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Наши земляки – участники Великой Отечественной войны</a:t>
            </a:r>
            <a:endParaRPr lang="ru-RU" sz="1600" b="1" dirty="0">
              <a:solidFill>
                <a:schemeClr val="bg1"/>
              </a:solidFill>
              <a:latin typeface="Constant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9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" y="-13066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582" y="274638"/>
            <a:ext cx="4632682" cy="559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latin typeface="Constantia" pitchFamily="18" charset="0"/>
              </a:rPr>
              <a:t>Уникальные экспонаты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C:\Users\555\Desktop\Конкурс МУЗЕЙ\ФОТКИ\Фото-0974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842" y="854300"/>
            <a:ext cx="1260758" cy="1272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1009" y="218153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Медаль «За доблестный труд</a:t>
            </a:r>
            <a:endParaRPr lang="ru-RU" sz="1600" dirty="0">
              <a:latin typeface="Cambria" pitchFamily="18" charset="0"/>
            </a:endParaRPr>
          </a:p>
          <a:p>
            <a:pPr algn="ctr"/>
            <a:r>
              <a:rPr lang="ru-RU" sz="1600" b="1" dirty="0">
                <a:latin typeface="Cambria" pitchFamily="18" charset="0"/>
              </a:rPr>
              <a:t>в Великой Отечественной войне»</a:t>
            </a:r>
            <a:endParaRPr lang="ru-RU" sz="1600" dirty="0">
              <a:latin typeface="Cambria" pitchFamily="18" charset="0"/>
            </a:endParaRPr>
          </a:p>
          <a:p>
            <a:pPr algn="ctr"/>
            <a:r>
              <a:rPr lang="ru-RU" sz="1600" b="1" i="1" dirty="0">
                <a:latin typeface="Cambria" pitchFamily="18" charset="0"/>
              </a:rPr>
              <a:t>(найдена весной </a:t>
            </a:r>
            <a:r>
              <a:rPr lang="ru-RU" sz="1600" b="1" i="1" dirty="0" smtClean="0">
                <a:latin typeface="Cambria" pitchFamily="18" charset="0"/>
              </a:rPr>
              <a:t>2014г.)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162" y="2762279"/>
            <a:ext cx="223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mbria" pitchFamily="18" charset="0"/>
              </a:rPr>
              <a:t>Награды </a:t>
            </a:r>
            <a:r>
              <a:rPr lang="ru-RU" b="1" dirty="0" smtClean="0">
                <a:latin typeface="Cambria" pitchFamily="18" charset="0"/>
              </a:rPr>
              <a:t>ветерана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7132" y="2921168"/>
            <a:ext cx="3239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Не в каждом музее </a:t>
            </a:r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увидишь  столько  наград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6356" y="6050023"/>
            <a:ext cx="3197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Подтверждающие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документы  к наградам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Школа\Фото\Новая папка (2)\IMG_03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778" y="383451"/>
            <a:ext cx="3516720" cy="2563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G:\143CANON\IMG_438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9564"/>
            <a:ext cx="3203848" cy="2537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G:\143CANON\IMG_438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613" y="3131611"/>
            <a:ext cx="2857520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C:\Users\Админ\Desktop\Лучший МУЗЕЙ\121___02\IMG_104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23301" y="3964409"/>
            <a:ext cx="2376014" cy="17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G:\143CANON\IMG_4385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887" y="3298717"/>
            <a:ext cx="1976122" cy="259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0" y="5997943"/>
            <a:ext cx="2886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Благодарность </a:t>
            </a:r>
            <a:endParaRPr lang="ru-RU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от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Сталина </a:t>
            </a:r>
            <a:r>
              <a:rPr lang="ru-RU" b="1" dirty="0" err="1">
                <a:solidFill>
                  <a:schemeClr val="bg1"/>
                </a:solidFill>
                <a:latin typeface="Cambria" pitchFamily="18" charset="0"/>
              </a:rPr>
              <a:t>Д.И.Малкину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4031" y="6032321"/>
            <a:ext cx="320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Удостоверение к медали           «За оборону Сталинграда»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13066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598CANON\IMG_98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04448" y="1121077"/>
            <a:ext cx="36470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Лучший МУЗЕЙ\121___02\IMG_104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7670" y="4240757"/>
            <a:ext cx="2457390" cy="18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555\Desktop\Конкурс МУЗЕЙ\ФОТКИ\Фото-0971.jp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4896" y="138246"/>
            <a:ext cx="2053511" cy="3794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555\Desktop\Конкурс МУЗЕЙ\ФОТКИ\Фото-0971.jpg"/>
          <p:cNvPicPr/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310" y="138247"/>
            <a:ext cx="2398474" cy="3794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дмин\Desktop\Лучший МУЗЕЙ\121___02\IMG_1049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796" y="4177783"/>
            <a:ext cx="3719658" cy="22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92896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mbria" pitchFamily="18" charset="0"/>
              </a:rPr>
              <a:t>Уникальные</a:t>
            </a:r>
            <a:r>
              <a:rPr lang="ru-RU" sz="2800" b="1" dirty="0">
                <a:latin typeface="Constantia" pitchFamily="18" charset="0"/>
              </a:rPr>
              <a:t> экспонаты</a:t>
            </a:r>
            <a:r>
              <a:rPr lang="ru-RU" sz="2800" dirty="0">
                <a:latin typeface="Constantia" pitchFamily="18" charset="0"/>
              </a:rPr>
              <a:t> </a:t>
            </a:r>
            <a:br>
              <a:rPr lang="ru-RU" sz="2800" dirty="0"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4779" y="3673584"/>
            <a:ext cx="254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Constantia" pitchFamily="18" charset="0"/>
              </a:rPr>
              <a:t>Солдатская 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гимнастёрка и пилотка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2143" y="6439815"/>
            <a:ext cx="5289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Книга в подарок от участник 3-х войн Сараев С.М.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69383" y="6175996"/>
            <a:ext cx="1937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С</a:t>
            </a:r>
            <a:r>
              <a:rPr lang="ru-RU" sz="1600" b="1" dirty="0" smtClean="0">
                <a:latin typeface="Constantia" pitchFamily="18" charset="0"/>
              </a:rPr>
              <a:t>олдатская каска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05565" y="3284985"/>
            <a:ext cx="3666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Газета «Красное знамя» от 28.08.68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с рассказом о подвигах посельчан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2956" y="3665171"/>
            <a:ext cx="2340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Constantia" pitchFamily="18" charset="0"/>
              </a:rPr>
              <a:t>Костюм  полковника </a:t>
            </a: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Денисова Н.Г.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3076" name="Picture 4" descr="C:\Users\Админ\Desktop\Лучший МУЗЕЙ\121___02\IMG_1060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785" y="4319915"/>
            <a:ext cx="1588217" cy="24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36668" y="6085872"/>
            <a:ext cx="2120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Солдатский термос</a:t>
            </a:r>
            <a:endParaRPr lang="ru-RU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6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Cambria" pitchFamily="18" charset="0"/>
              </a:rPr>
              <a:t>Количество </a:t>
            </a:r>
            <a:r>
              <a:rPr lang="ru-RU" sz="2800" b="1" dirty="0" smtClean="0">
                <a:latin typeface="Cambria" pitchFamily="18" charset="0"/>
              </a:rPr>
              <a:t>проведённых </a:t>
            </a:r>
            <a:r>
              <a:rPr lang="ru-RU" sz="2800" b="1" dirty="0">
                <a:latin typeface="Cambria" pitchFamily="18" charset="0"/>
              </a:rPr>
              <a:t>экскурсий </a:t>
            </a:r>
            <a:endParaRPr lang="ru-RU" sz="2800" dirty="0">
              <a:latin typeface="Cambria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049260"/>
              </p:ext>
            </p:extLst>
          </p:nvPr>
        </p:nvGraphicFramePr>
        <p:xfrm>
          <a:off x="457200" y="1600200"/>
          <a:ext cx="8229600" cy="312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4872841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itchFamily="18" charset="0"/>
              </a:rPr>
              <a:t>Примечание: </a:t>
            </a:r>
            <a:endParaRPr lang="ru-RU" b="1" dirty="0">
              <a:latin typeface="Cambria" pitchFamily="18" charset="0"/>
            </a:endParaRPr>
          </a:p>
          <a:p>
            <a:r>
              <a:rPr lang="ru-RU" b="1" dirty="0">
                <a:latin typeface="Cambria" pitchFamily="18" charset="0"/>
              </a:rPr>
              <a:t>1. Тематические экскурсии для учащихся, проводимые экскурсоводами музея</a:t>
            </a:r>
          </a:p>
          <a:p>
            <a:r>
              <a:rPr lang="ru-RU" b="1" dirty="0">
                <a:latin typeface="Cambria" pitchFamily="18" charset="0"/>
              </a:rPr>
              <a:t>2. Экскурсии во время уроков и внеклассных мероприятий</a:t>
            </a:r>
          </a:p>
          <a:p>
            <a:r>
              <a:rPr lang="ru-RU" b="1" dirty="0">
                <a:latin typeface="Cambria" pitchFamily="18" charset="0"/>
              </a:rPr>
              <a:t>3. Экскурсии, приуроченные к областным и районным мероприятиям</a:t>
            </a:r>
          </a:p>
          <a:p>
            <a:r>
              <a:rPr lang="ru-RU" b="1" dirty="0">
                <a:latin typeface="Cambria" pitchFamily="18" charset="0"/>
              </a:rPr>
              <a:t>4. Экскурсии для выпускников, родителей, гостей школы</a:t>
            </a:r>
          </a:p>
          <a:p>
            <a:r>
              <a:rPr lang="ru-RU" b="1" dirty="0">
                <a:latin typeface="Cambria" pitchFamily="18" charset="0"/>
              </a:rPr>
              <a:t>5. Всего экскурсий</a:t>
            </a:r>
          </a:p>
        </p:txBody>
      </p:sp>
    </p:spTree>
    <p:extLst>
      <p:ext uri="{BB962C8B-B14F-4D97-AF65-F5344CB8AC3E}">
        <p14:creationId xmlns:p14="http://schemas.microsoft.com/office/powerpoint/2010/main" val="4164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New/9May/9MayRedSlide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1"/>
            <a:ext cx="9144000" cy="68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46" y="6124296"/>
            <a:ext cx="2799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Экскурсии для учащихся</a:t>
            </a:r>
            <a:endParaRPr lang="ru-RU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Рисунок 6" descr="C:\Users\555\Desktop\Конкурс МУЗЕЙ\ФОТКИ\Фото-03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165" y="620458"/>
            <a:ext cx="3052127" cy="2246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214467" y="2955032"/>
            <a:ext cx="2793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Экскурсии </a:t>
            </a:r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для студентов ПГУ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9" name="Рисунок 8" descr="C:\Users\555\Desktop\Конкурс МУЗЕЙ\ФОТКИ\Фото-044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6" y="783867"/>
            <a:ext cx="2899013" cy="2171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912652" y="3952266"/>
            <a:ext cx="333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Экскурсии для почётных гостей</a:t>
            </a:r>
            <a:endParaRPr lang="ru-RU" dirty="0"/>
          </a:p>
        </p:txBody>
      </p:sp>
      <p:pic>
        <p:nvPicPr>
          <p:cNvPr id="11" name="Рисунок 10" descr="C:\Users\555\Desktop\Конкурс МУЗЕЙ\ФОТКИ\Фото-067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915" y="1262155"/>
            <a:ext cx="2992755" cy="2244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060241" y="783868"/>
            <a:ext cx="2703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Экскурсии для ветеранов</a:t>
            </a:r>
            <a:endParaRPr lang="ru-RU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" name="Рисунок 12" descr="C:\Users\555\Desktop\Конкурс МУЗЕЙ\ФОТКИ\Фото-072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636" y="4080430"/>
            <a:ext cx="3514725" cy="2634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C:\Users\555\Desktop\Конкурс МУЗЕЙ\ФОТКИ\Фото-0727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46" y="3613666"/>
            <a:ext cx="3054827" cy="221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90840" y="6098812"/>
            <a:ext cx="2948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В том разделе музея всегда много посетителей</a:t>
            </a:r>
            <a:endParaRPr lang="ru-RU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9631" y="260648"/>
            <a:ext cx="38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Посетители музея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5" name="Рисунок 4" descr="C:\Users\555\Desktop\Конкурс МУЗЕЙ\ФОТКИ\Фото-0019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329" y="3578822"/>
            <a:ext cx="2971800" cy="222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064859" y="3506245"/>
            <a:ext cx="2794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Никто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не остаётся </a:t>
            </a:r>
            <a:r>
              <a:rPr lang="ru-RU" sz="1600" b="1" dirty="0">
                <a:latin typeface="Cambria" pitchFamily="18" charset="0"/>
              </a:rPr>
              <a:t>равнодушным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994047"/>
            <a:ext cx="3173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Экскурсии </a:t>
            </a:r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для почётных гостей</a:t>
            </a:r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1502</Words>
  <Application>Microsoft Office PowerPoint</Application>
  <PresentationFormat>Экран (4:3)</PresentationFormat>
  <Paragraphs>281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Cambria</vt:lpstr>
      <vt:lpstr>Cambria Math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Развернутая информация  об экспозиции  </vt:lpstr>
      <vt:lpstr>«Война в жизни посельчан»</vt:lpstr>
      <vt:lpstr>Презентация PowerPoint</vt:lpstr>
      <vt:lpstr> Уникальные экспонаты  </vt:lpstr>
      <vt:lpstr>Презентация PowerPoint</vt:lpstr>
      <vt:lpstr>Количество проведённых экскурсий </vt:lpstr>
      <vt:lpstr>Презентация PowerPoint</vt:lpstr>
      <vt:lpstr>За время существования музея   в нём побывали: </vt:lpstr>
      <vt:lpstr>Отзывы посетителей о музее</vt:lpstr>
      <vt:lpstr>Проведение уроков, классных часов, Уроков мужества на материале экспозиций                                    по историко-патриотической тематике </vt:lpstr>
      <vt:lpstr>Организация встреч с земляками-ветеранами войны и труда, участниками локальных конфликтов </vt:lpstr>
      <vt:lpstr>Презентация PowerPoint</vt:lpstr>
      <vt:lpstr>Презентация PowerPoint</vt:lpstr>
      <vt:lpstr>Организация научно-исследовательской и                                                    культурно-просветительской работы на базе музея</vt:lpstr>
      <vt:lpstr>Наличие публикаций сотрудников музея в научных и общественно-политических изданиях </vt:lpstr>
      <vt:lpstr>Презентация PowerPoint</vt:lpstr>
      <vt:lpstr>Работа по пропаганде и охране памятников  боевой и трудовой славы пензенцев.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79</cp:revision>
  <dcterms:created xsi:type="dcterms:W3CDTF">2016-02-15T16:16:30Z</dcterms:created>
  <dcterms:modified xsi:type="dcterms:W3CDTF">2020-04-09T17:27:50Z</dcterms:modified>
</cp:coreProperties>
</file>